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918400" cy="21945600"/>
  <p:notesSz cx="6858000" cy="9144000"/>
  <p:defaultTextStyle>
    <a:defPPr>
      <a:defRPr lang="en-US"/>
    </a:defPPr>
    <a:lvl1pPr marL="0" algn="l" defTabSz="3358580" rtl="0" eaLnBrk="1" latinLnBrk="0" hangingPunct="1">
      <a:defRPr sz="6642" kern="1200">
        <a:solidFill>
          <a:schemeClr val="tx1"/>
        </a:solidFill>
        <a:latin typeface="+mn-lt"/>
        <a:ea typeface="+mn-ea"/>
        <a:cs typeface="+mn-cs"/>
      </a:defRPr>
    </a:lvl1pPr>
    <a:lvl2pPr marL="1679290" algn="l" defTabSz="3358580" rtl="0" eaLnBrk="1" latinLnBrk="0" hangingPunct="1">
      <a:defRPr sz="6642" kern="1200">
        <a:solidFill>
          <a:schemeClr val="tx1"/>
        </a:solidFill>
        <a:latin typeface="+mn-lt"/>
        <a:ea typeface="+mn-ea"/>
        <a:cs typeface="+mn-cs"/>
      </a:defRPr>
    </a:lvl2pPr>
    <a:lvl3pPr marL="3358580" algn="l" defTabSz="3358580" rtl="0" eaLnBrk="1" latinLnBrk="0" hangingPunct="1">
      <a:defRPr sz="6642" kern="1200">
        <a:solidFill>
          <a:schemeClr val="tx1"/>
        </a:solidFill>
        <a:latin typeface="+mn-lt"/>
        <a:ea typeface="+mn-ea"/>
        <a:cs typeface="+mn-cs"/>
      </a:defRPr>
    </a:lvl3pPr>
    <a:lvl4pPr marL="5037870" algn="l" defTabSz="3358580" rtl="0" eaLnBrk="1" latinLnBrk="0" hangingPunct="1">
      <a:defRPr sz="6642" kern="1200">
        <a:solidFill>
          <a:schemeClr val="tx1"/>
        </a:solidFill>
        <a:latin typeface="+mn-lt"/>
        <a:ea typeface="+mn-ea"/>
        <a:cs typeface="+mn-cs"/>
      </a:defRPr>
    </a:lvl4pPr>
    <a:lvl5pPr marL="6717160" algn="l" defTabSz="3358580" rtl="0" eaLnBrk="1" latinLnBrk="0" hangingPunct="1">
      <a:defRPr sz="6642" kern="1200">
        <a:solidFill>
          <a:schemeClr val="tx1"/>
        </a:solidFill>
        <a:latin typeface="+mn-lt"/>
        <a:ea typeface="+mn-ea"/>
        <a:cs typeface="+mn-cs"/>
      </a:defRPr>
    </a:lvl5pPr>
    <a:lvl6pPr marL="8396450" algn="l" defTabSz="3358580" rtl="0" eaLnBrk="1" latinLnBrk="0" hangingPunct="1">
      <a:defRPr sz="6642" kern="1200">
        <a:solidFill>
          <a:schemeClr val="tx1"/>
        </a:solidFill>
        <a:latin typeface="+mn-lt"/>
        <a:ea typeface="+mn-ea"/>
        <a:cs typeface="+mn-cs"/>
      </a:defRPr>
    </a:lvl6pPr>
    <a:lvl7pPr marL="10075740" algn="l" defTabSz="3358580" rtl="0" eaLnBrk="1" latinLnBrk="0" hangingPunct="1">
      <a:defRPr sz="6642" kern="1200">
        <a:solidFill>
          <a:schemeClr val="tx1"/>
        </a:solidFill>
        <a:latin typeface="+mn-lt"/>
        <a:ea typeface="+mn-ea"/>
        <a:cs typeface="+mn-cs"/>
      </a:defRPr>
    </a:lvl7pPr>
    <a:lvl8pPr marL="11755030" algn="l" defTabSz="3358580" rtl="0" eaLnBrk="1" latinLnBrk="0" hangingPunct="1">
      <a:defRPr sz="6642" kern="1200">
        <a:solidFill>
          <a:schemeClr val="tx1"/>
        </a:solidFill>
        <a:latin typeface="+mn-lt"/>
        <a:ea typeface="+mn-ea"/>
        <a:cs typeface="+mn-cs"/>
      </a:defRPr>
    </a:lvl8pPr>
    <a:lvl9pPr marL="13434320" algn="l" defTabSz="3358580" rtl="0" eaLnBrk="1" latinLnBrk="0" hangingPunct="1">
      <a:defRPr sz="664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orient="horz" pos="13423" userDrawn="1">
          <p15:clr>
            <a:srgbClr val="A4A3A4"/>
          </p15:clr>
        </p15:guide>
        <p15:guide id="3" orient="horz" pos="1176" userDrawn="1">
          <p15:clr>
            <a:srgbClr val="A4A3A4"/>
          </p15:clr>
        </p15:guide>
        <p15:guide id="4" orient="horz" pos="2664" userDrawn="1">
          <p15:clr>
            <a:srgbClr val="A4A3A4"/>
          </p15:clr>
        </p15:guide>
        <p15:guide id="5" orient="horz" pos="369" userDrawn="1">
          <p15:clr>
            <a:srgbClr val="A4A3A4"/>
          </p15:clr>
        </p15:guide>
        <p15:guide id="6" orient="horz" pos="3264" userDrawn="1">
          <p15:clr>
            <a:srgbClr val="A4A3A4"/>
          </p15:clr>
        </p15:guide>
        <p15:guide id="7" pos="14112" userDrawn="1">
          <p15:clr>
            <a:srgbClr val="A4A3A4"/>
          </p15:clr>
        </p15:guide>
        <p15:guide id="8" pos="17184" userDrawn="1">
          <p15:clr>
            <a:srgbClr val="A4A3A4"/>
          </p15:clr>
        </p15:guide>
        <p15:guide id="9" pos="20283" userDrawn="1">
          <p15:clr>
            <a:srgbClr val="A4A3A4"/>
          </p15:clr>
        </p15:guide>
        <p15:guide id="10" pos="7600" userDrawn="1">
          <p15:clr>
            <a:srgbClr val="A4A3A4"/>
          </p15:clr>
        </p15:guide>
        <p15:guide id="11" pos="3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DAD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848" autoAdjust="0"/>
    <p:restoredTop sz="93141"/>
  </p:normalViewPr>
  <p:slideViewPr>
    <p:cSldViewPr snapToGrid="0">
      <p:cViewPr varScale="1">
        <p:scale>
          <a:sx n="23" d="100"/>
          <a:sy n="23" d="100"/>
        </p:scale>
        <p:origin x="134" y="24"/>
      </p:cViewPr>
      <p:guideLst>
        <p:guide orient="horz"/>
        <p:guide orient="horz" pos="13423"/>
        <p:guide orient="horz" pos="1176"/>
        <p:guide orient="horz" pos="2664"/>
        <p:guide orient="horz" pos="369"/>
        <p:guide orient="horz" pos="3264"/>
        <p:guide pos="14112"/>
        <p:guide pos="17184"/>
        <p:guide pos="20283"/>
        <p:guide pos="7600"/>
        <p:guide pos="3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914400" cy="9144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70A33-F3AD-B44D-AFC1-5CA12D01E9FD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D4B40-5ED2-904D-9CDE-BCFEB9C7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6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D4B40-5ED2-904D-9CDE-BCFEB9C72B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6817361"/>
            <a:ext cx="27980640" cy="4704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12435840"/>
            <a:ext cx="2304288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343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687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030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37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717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061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405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748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E2A1-5669-448D-A460-DAD0C306B59B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0F19C-5E96-49A7-B46E-EFD10AAF0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E2A1-5669-448D-A460-DAD0C306B59B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0F19C-5E96-49A7-B46E-EFD10AAF0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235388" y="5623562"/>
            <a:ext cx="31106743" cy="1198422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1" y="5623562"/>
            <a:ext cx="92771597" cy="1198422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E2A1-5669-448D-A460-DAD0C306B59B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0F19C-5E96-49A7-B46E-EFD10AAF0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E2A1-5669-448D-A460-DAD0C306B59B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0F19C-5E96-49A7-B46E-EFD10AAF0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14102081"/>
            <a:ext cx="27980640" cy="4358640"/>
          </a:xfrm>
        </p:spPr>
        <p:txBody>
          <a:bodyPr anchor="t"/>
          <a:lstStyle>
            <a:lvl1pPr algn="l">
              <a:defRPr sz="1177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9301484"/>
            <a:ext cx="27980640" cy="4800599"/>
          </a:xfrm>
        </p:spPr>
        <p:txBody>
          <a:bodyPr anchor="b"/>
          <a:lstStyle>
            <a:lvl1pPr marL="0" indent="0">
              <a:buNone/>
              <a:defRPr sz="5886">
                <a:solidFill>
                  <a:schemeClr val="tx1">
                    <a:tint val="75000"/>
                  </a:schemeClr>
                </a:solidFill>
              </a:defRPr>
            </a:lvl1pPr>
            <a:lvl2pPr marL="1343593" indent="0">
              <a:buNone/>
              <a:defRPr sz="5314">
                <a:solidFill>
                  <a:schemeClr val="tx1">
                    <a:tint val="75000"/>
                  </a:schemeClr>
                </a:solidFill>
              </a:defRPr>
            </a:lvl2pPr>
            <a:lvl3pPr marL="2687186" indent="0">
              <a:buNone/>
              <a:defRPr sz="4686">
                <a:solidFill>
                  <a:schemeClr val="tx1">
                    <a:tint val="75000"/>
                  </a:schemeClr>
                </a:solidFill>
              </a:defRPr>
            </a:lvl3pPr>
            <a:lvl4pPr marL="4030780" indent="0">
              <a:buNone/>
              <a:defRPr sz="4114">
                <a:solidFill>
                  <a:schemeClr val="tx1">
                    <a:tint val="75000"/>
                  </a:schemeClr>
                </a:solidFill>
              </a:defRPr>
            </a:lvl4pPr>
            <a:lvl5pPr marL="5374373" indent="0">
              <a:buNone/>
              <a:defRPr sz="4114">
                <a:solidFill>
                  <a:schemeClr val="tx1">
                    <a:tint val="75000"/>
                  </a:schemeClr>
                </a:solidFill>
              </a:defRPr>
            </a:lvl5pPr>
            <a:lvl6pPr marL="6717967" indent="0">
              <a:buNone/>
              <a:defRPr sz="4114">
                <a:solidFill>
                  <a:schemeClr val="tx1">
                    <a:tint val="75000"/>
                  </a:schemeClr>
                </a:solidFill>
              </a:defRPr>
            </a:lvl6pPr>
            <a:lvl7pPr marL="8061560" indent="0">
              <a:buNone/>
              <a:defRPr sz="4114">
                <a:solidFill>
                  <a:schemeClr val="tx1">
                    <a:tint val="75000"/>
                  </a:schemeClr>
                </a:solidFill>
              </a:defRPr>
            </a:lvl7pPr>
            <a:lvl8pPr marL="9405152" indent="0">
              <a:buNone/>
              <a:defRPr sz="4114">
                <a:solidFill>
                  <a:schemeClr val="tx1">
                    <a:tint val="75000"/>
                  </a:schemeClr>
                </a:solidFill>
              </a:defRPr>
            </a:lvl8pPr>
            <a:lvl9pPr marL="10748745" indent="0">
              <a:buNone/>
              <a:defRPr sz="41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E2A1-5669-448D-A460-DAD0C306B59B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0F19C-5E96-49A7-B46E-EFD10AAF0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2" y="32771082"/>
            <a:ext cx="61939170" cy="92694759"/>
          </a:xfrm>
        </p:spPr>
        <p:txBody>
          <a:bodyPr/>
          <a:lstStyle>
            <a:lvl1pPr>
              <a:defRPr sz="8228"/>
            </a:lvl1pPr>
            <a:lvl2pPr>
              <a:defRPr sz="7028"/>
            </a:lvl2pPr>
            <a:lvl3pPr>
              <a:defRPr sz="5886"/>
            </a:lvl3pPr>
            <a:lvl4pPr>
              <a:defRPr sz="5314"/>
            </a:lvl4pPr>
            <a:lvl5pPr>
              <a:defRPr sz="5314"/>
            </a:lvl5pPr>
            <a:lvl6pPr>
              <a:defRPr sz="5314"/>
            </a:lvl6pPr>
            <a:lvl7pPr>
              <a:defRPr sz="5314"/>
            </a:lvl7pPr>
            <a:lvl8pPr>
              <a:defRPr sz="5314"/>
            </a:lvl8pPr>
            <a:lvl9pPr>
              <a:defRPr sz="53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02962" y="32771082"/>
            <a:ext cx="61939170" cy="92694759"/>
          </a:xfrm>
        </p:spPr>
        <p:txBody>
          <a:bodyPr/>
          <a:lstStyle>
            <a:lvl1pPr>
              <a:defRPr sz="8228"/>
            </a:lvl1pPr>
            <a:lvl2pPr>
              <a:defRPr sz="7028"/>
            </a:lvl2pPr>
            <a:lvl3pPr>
              <a:defRPr sz="5886"/>
            </a:lvl3pPr>
            <a:lvl4pPr>
              <a:defRPr sz="5314"/>
            </a:lvl4pPr>
            <a:lvl5pPr>
              <a:defRPr sz="5314"/>
            </a:lvl5pPr>
            <a:lvl6pPr>
              <a:defRPr sz="5314"/>
            </a:lvl6pPr>
            <a:lvl7pPr>
              <a:defRPr sz="5314"/>
            </a:lvl7pPr>
            <a:lvl8pPr>
              <a:defRPr sz="5314"/>
            </a:lvl8pPr>
            <a:lvl9pPr>
              <a:defRPr sz="53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E2A1-5669-448D-A460-DAD0C306B59B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0F19C-5E96-49A7-B46E-EFD10AAF0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78841"/>
            <a:ext cx="29626560" cy="3657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4912362"/>
            <a:ext cx="14544677" cy="2047239"/>
          </a:xfrm>
        </p:spPr>
        <p:txBody>
          <a:bodyPr anchor="b"/>
          <a:lstStyle>
            <a:lvl1pPr marL="0" indent="0">
              <a:buNone/>
              <a:defRPr sz="7028" b="1"/>
            </a:lvl1pPr>
            <a:lvl2pPr marL="1343593" indent="0">
              <a:buNone/>
              <a:defRPr sz="5886" b="1"/>
            </a:lvl2pPr>
            <a:lvl3pPr marL="2687186" indent="0">
              <a:buNone/>
              <a:defRPr sz="5314" b="1"/>
            </a:lvl3pPr>
            <a:lvl4pPr marL="4030780" indent="0">
              <a:buNone/>
              <a:defRPr sz="4686" b="1"/>
            </a:lvl4pPr>
            <a:lvl5pPr marL="5374373" indent="0">
              <a:buNone/>
              <a:defRPr sz="4686" b="1"/>
            </a:lvl5pPr>
            <a:lvl6pPr marL="6717967" indent="0">
              <a:buNone/>
              <a:defRPr sz="4686" b="1"/>
            </a:lvl6pPr>
            <a:lvl7pPr marL="8061560" indent="0">
              <a:buNone/>
              <a:defRPr sz="4686" b="1"/>
            </a:lvl7pPr>
            <a:lvl8pPr marL="9405152" indent="0">
              <a:buNone/>
              <a:defRPr sz="4686" b="1"/>
            </a:lvl8pPr>
            <a:lvl9pPr marL="10748745" indent="0">
              <a:buNone/>
              <a:defRPr sz="46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1" y="6959601"/>
            <a:ext cx="14544677" cy="12644121"/>
          </a:xfrm>
        </p:spPr>
        <p:txBody>
          <a:bodyPr/>
          <a:lstStyle>
            <a:lvl1pPr>
              <a:defRPr sz="7028"/>
            </a:lvl1pPr>
            <a:lvl2pPr>
              <a:defRPr sz="5886"/>
            </a:lvl2pPr>
            <a:lvl3pPr>
              <a:defRPr sz="5314"/>
            </a:lvl3pPr>
            <a:lvl4pPr>
              <a:defRPr sz="4686"/>
            </a:lvl4pPr>
            <a:lvl5pPr>
              <a:defRPr sz="4686"/>
            </a:lvl5pPr>
            <a:lvl6pPr>
              <a:defRPr sz="4686"/>
            </a:lvl6pPr>
            <a:lvl7pPr>
              <a:defRPr sz="4686"/>
            </a:lvl7pPr>
            <a:lvl8pPr>
              <a:defRPr sz="4686"/>
            </a:lvl8pPr>
            <a:lvl9pPr>
              <a:defRPr sz="46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4912362"/>
            <a:ext cx="14550390" cy="2047239"/>
          </a:xfrm>
        </p:spPr>
        <p:txBody>
          <a:bodyPr anchor="b"/>
          <a:lstStyle>
            <a:lvl1pPr marL="0" indent="0">
              <a:buNone/>
              <a:defRPr sz="7028" b="1"/>
            </a:lvl1pPr>
            <a:lvl2pPr marL="1343593" indent="0">
              <a:buNone/>
              <a:defRPr sz="5886" b="1"/>
            </a:lvl2pPr>
            <a:lvl3pPr marL="2687186" indent="0">
              <a:buNone/>
              <a:defRPr sz="5314" b="1"/>
            </a:lvl3pPr>
            <a:lvl4pPr marL="4030780" indent="0">
              <a:buNone/>
              <a:defRPr sz="4686" b="1"/>
            </a:lvl4pPr>
            <a:lvl5pPr marL="5374373" indent="0">
              <a:buNone/>
              <a:defRPr sz="4686" b="1"/>
            </a:lvl5pPr>
            <a:lvl6pPr marL="6717967" indent="0">
              <a:buNone/>
              <a:defRPr sz="4686" b="1"/>
            </a:lvl6pPr>
            <a:lvl7pPr marL="8061560" indent="0">
              <a:buNone/>
              <a:defRPr sz="4686" b="1"/>
            </a:lvl7pPr>
            <a:lvl8pPr marL="9405152" indent="0">
              <a:buNone/>
              <a:defRPr sz="4686" b="1"/>
            </a:lvl8pPr>
            <a:lvl9pPr marL="10748745" indent="0">
              <a:buNone/>
              <a:defRPr sz="46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6959601"/>
            <a:ext cx="14550390" cy="12644121"/>
          </a:xfrm>
        </p:spPr>
        <p:txBody>
          <a:bodyPr/>
          <a:lstStyle>
            <a:lvl1pPr>
              <a:defRPr sz="7028"/>
            </a:lvl1pPr>
            <a:lvl2pPr>
              <a:defRPr sz="5886"/>
            </a:lvl2pPr>
            <a:lvl3pPr>
              <a:defRPr sz="5314"/>
            </a:lvl3pPr>
            <a:lvl4pPr>
              <a:defRPr sz="4686"/>
            </a:lvl4pPr>
            <a:lvl5pPr>
              <a:defRPr sz="4686"/>
            </a:lvl5pPr>
            <a:lvl6pPr>
              <a:defRPr sz="4686"/>
            </a:lvl6pPr>
            <a:lvl7pPr>
              <a:defRPr sz="4686"/>
            </a:lvl7pPr>
            <a:lvl8pPr>
              <a:defRPr sz="4686"/>
            </a:lvl8pPr>
            <a:lvl9pPr>
              <a:defRPr sz="46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E2A1-5669-448D-A460-DAD0C306B59B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0F19C-5E96-49A7-B46E-EFD10AAF0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E2A1-5669-448D-A460-DAD0C306B59B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0F19C-5E96-49A7-B46E-EFD10AAF0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E2A1-5669-448D-A460-DAD0C306B59B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0F19C-5E96-49A7-B46E-EFD10AAF0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4" y="873760"/>
            <a:ext cx="10829927" cy="3718560"/>
          </a:xfrm>
        </p:spPr>
        <p:txBody>
          <a:bodyPr anchor="b"/>
          <a:lstStyle>
            <a:lvl1pPr algn="l">
              <a:defRPr sz="588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873763"/>
            <a:ext cx="18402300" cy="18729961"/>
          </a:xfrm>
        </p:spPr>
        <p:txBody>
          <a:bodyPr/>
          <a:lstStyle>
            <a:lvl1pPr>
              <a:defRPr sz="9428"/>
            </a:lvl1pPr>
            <a:lvl2pPr>
              <a:defRPr sz="8228"/>
            </a:lvl2pPr>
            <a:lvl3pPr>
              <a:defRPr sz="7028"/>
            </a:lvl3pPr>
            <a:lvl4pPr>
              <a:defRPr sz="5886"/>
            </a:lvl4pPr>
            <a:lvl5pPr>
              <a:defRPr sz="5886"/>
            </a:lvl5pPr>
            <a:lvl6pPr>
              <a:defRPr sz="5886"/>
            </a:lvl6pPr>
            <a:lvl7pPr>
              <a:defRPr sz="5886"/>
            </a:lvl7pPr>
            <a:lvl8pPr>
              <a:defRPr sz="5886"/>
            </a:lvl8pPr>
            <a:lvl9pPr>
              <a:defRPr sz="58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4" y="4592323"/>
            <a:ext cx="10829927" cy="15011401"/>
          </a:xfrm>
        </p:spPr>
        <p:txBody>
          <a:bodyPr/>
          <a:lstStyle>
            <a:lvl1pPr marL="0" indent="0">
              <a:buNone/>
              <a:defRPr sz="4114"/>
            </a:lvl1pPr>
            <a:lvl2pPr marL="1343593" indent="0">
              <a:buNone/>
              <a:defRPr sz="3543"/>
            </a:lvl2pPr>
            <a:lvl3pPr marL="2687186" indent="0">
              <a:buNone/>
              <a:defRPr sz="2914"/>
            </a:lvl3pPr>
            <a:lvl4pPr marL="4030780" indent="0">
              <a:buNone/>
              <a:defRPr sz="2629"/>
            </a:lvl4pPr>
            <a:lvl5pPr marL="5374373" indent="0">
              <a:buNone/>
              <a:defRPr sz="2629"/>
            </a:lvl5pPr>
            <a:lvl6pPr marL="6717967" indent="0">
              <a:buNone/>
              <a:defRPr sz="2629"/>
            </a:lvl6pPr>
            <a:lvl7pPr marL="8061560" indent="0">
              <a:buNone/>
              <a:defRPr sz="2629"/>
            </a:lvl7pPr>
            <a:lvl8pPr marL="9405152" indent="0">
              <a:buNone/>
              <a:defRPr sz="2629"/>
            </a:lvl8pPr>
            <a:lvl9pPr marL="10748745" indent="0">
              <a:buNone/>
              <a:defRPr sz="262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E2A1-5669-448D-A460-DAD0C306B59B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0F19C-5E96-49A7-B46E-EFD10AAF0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15361921"/>
            <a:ext cx="19751040" cy="1813561"/>
          </a:xfrm>
        </p:spPr>
        <p:txBody>
          <a:bodyPr anchor="b"/>
          <a:lstStyle>
            <a:lvl1pPr algn="l">
              <a:defRPr sz="588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1960880"/>
            <a:ext cx="19751040" cy="13167360"/>
          </a:xfrm>
        </p:spPr>
        <p:txBody>
          <a:bodyPr/>
          <a:lstStyle>
            <a:lvl1pPr marL="0" indent="0">
              <a:buNone/>
              <a:defRPr sz="9428"/>
            </a:lvl1pPr>
            <a:lvl2pPr marL="1343593" indent="0">
              <a:buNone/>
              <a:defRPr sz="8228"/>
            </a:lvl2pPr>
            <a:lvl3pPr marL="2687186" indent="0">
              <a:buNone/>
              <a:defRPr sz="7028"/>
            </a:lvl3pPr>
            <a:lvl4pPr marL="4030780" indent="0">
              <a:buNone/>
              <a:defRPr sz="5886"/>
            </a:lvl4pPr>
            <a:lvl5pPr marL="5374373" indent="0">
              <a:buNone/>
              <a:defRPr sz="5886"/>
            </a:lvl5pPr>
            <a:lvl6pPr marL="6717967" indent="0">
              <a:buNone/>
              <a:defRPr sz="5886"/>
            </a:lvl6pPr>
            <a:lvl7pPr marL="8061560" indent="0">
              <a:buNone/>
              <a:defRPr sz="5886"/>
            </a:lvl7pPr>
            <a:lvl8pPr marL="9405152" indent="0">
              <a:buNone/>
              <a:defRPr sz="5886"/>
            </a:lvl8pPr>
            <a:lvl9pPr marL="10748745" indent="0">
              <a:buNone/>
              <a:defRPr sz="588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17175482"/>
            <a:ext cx="19751040" cy="2575559"/>
          </a:xfrm>
        </p:spPr>
        <p:txBody>
          <a:bodyPr/>
          <a:lstStyle>
            <a:lvl1pPr marL="0" indent="0">
              <a:buNone/>
              <a:defRPr sz="4114"/>
            </a:lvl1pPr>
            <a:lvl2pPr marL="1343593" indent="0">
              <a:buNone/>
              <a:defRPr sz="3543"/>
            </a:lvl2pPr>
            <a:lvl3pPr marL="2687186" indent="0">
              <a:buNone/>
              <a:defRPr sz="2914"/>
            </a:lvl3pPr>
            <a:lvl4pPr marL="4030780" indent="0">
              <a:buNone/>
              <a:defRPr sz="2629"/>
            </a:lvl4pPr>
            <a:lvl5pPr marL="5374373" indent="0">
              <a:buNone/>
              <a:defRPr sz="2629"/>
            </a:lvl5pPr>
            <a:lvl6pPr marL="6717967" indent="0">
              <a:buNone/>
              <a:defRPr sz="2629"/>
            </a:lvl6pPr>
            <a:lvl7pPr marL="8061560" indent="0">
              <a:buNone/>
              <a:defRPr sz="2629"/>
            </a:lvl7pPr>
            <a:lvl8pPr marL="9405152" indent="0">
              <a:buNone/>
              <a:defRPr sz="2629"/>
            </a:lvl8pPr>
            <a:lvl9pPr marL="10748745" indent="0">
              <a:buNone/>
              <a:defRPr sz="262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E2A1-5669-448D-A460-DAD0C306B59B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0F19C-5E96-49A7-B46E-EFD10AAF0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878841"/>
            <a:ext cx="29626560" cy="3657600"/>
          </a:xfrm>
          <a:prstGeom prst="rect">
            <a:avLst/>
          </a:prstGeom>
        </p:spPr>
        <p:txBody>
          <a:bodyPr vert="horz" lIns="470258" tIns="235129" rIns="470258" bIns="23512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5120642"/>
            <a:ext cx="29626560" cy="14483081"/>
          </a:xfrm>
          <a:prstGeom prst="rect">
            <a:avLst/>
          </a:prstGeom>
        </p:spPr>
        <p:txBody>
          <a:bodyPr vert="horz" lIns="470258" tIns="235129" rIns="470258" bIns="23512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20340321"/>
            <a:ext cx="7680960" cy="1168400"/>
          </a:xfrm>
          <a:prstGeom prst="rect">
            <a:avLst/>
          </a:prstGeom>
        </p:spPr>
        <p:txBody>
          <a:bodyPr vert="horz" lIns="470258" tIns="235129" rIns="470258" bIns="235129" rtlCol="0" anchor="ctr"/>
          <a:lstStyle>
            <a:lvl1pPr algn="l">
              <a:defRPr sz="35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7E2A1-5669-448D-A460-DAD0C306B59B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20340321"/>
            <a:ext cx="10424160" cy="1168400"/>
          </a:xfrm>
          <a:prstGeom prst="rect">
            <a:avLst/>
          </a:prstGeom>
        </p:spPr>
        <p:txBody>
          <a:bodyPr vert="horz" lIns="470258" tIns="235129" rIns="470258" bIns="235129" rtlCol="0" anchor="ctr"/>
          <a:lstStyle>
            <a:lvl1pPr algn="ctr">
              <a:defRPr sz="35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20340321"/>
            <a:ext cx="7680960" cy="1168400"/>
          </a:xfrm>
          <a:prstGeom prst="rect">
            <a:avLst/>
          </a:prstGeom>
        </p:spPr>
        <p:txBody>
          <a:bodyPr vert="horz" lIns="470258" tIns="235129" rIns="470258" bIns="235129" rtlCol="0" anchor="ctr"/>
          <a:lstStyle>
            <a:lvl1pPr algn="r">
              <a:defRPr sz="35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0F19C-5E96-49A7-B46E-EFD10AAF0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687186" rtl="0" eaLnBrk="1" latinLnBrk="0" hangingPunct="1">
        <a:spcBef>
          <a:spcPct val="0"/>
        </a:spcBef>
        <a:buNone/>
        <a:defRPr sz="1291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7695" indent="-1007695" algn="l" defTabSz="2687186" rtl="0" eaLnBrk="1" latinLnBrk="0" hangingPunct="1">
        <a:spcBef>
          <a:spcPct val="20000"/>
        </a:spcBef>
        <a:buFont typeface="Arial" pitchFamily="34" charset="0"/>
        <a:buChar char="•"/>
        <a:defRPr sz="9428" kern="1200">
          <a:solidFill>
            <a:schemeClr val="tx1"/>
          </a:solidFill>
          <a:latin typeface="+mn-lt"/>
          <a:ea typeface="+mn-ea"/>
          <a:cs typeface="+mn-cs"/>
        </a:defRPr>
      </a:lvl1pPr>
      <a:lvl2pPr marL="2183339" indent="-839746" algn="l" defTabSz="2687186" rtl="0" eaLnBrk="1" latinLnBrk="0" hangingPunct="1">
        <a:spcBef>
          <a:spcPct val="20000"/>
        </a:spcBef>
        <a:buFont typeface="Arial" pitchFamily="34" charset="0"/>
        <a:buChar char="–"/>
        <a:defRPr sz="8228" kern="1200">
          <a:solidFill>
            <a:schemeClr val="tx1"/>
          </a:solidFill>
          <a:latin typeface="+mn-lt"/>
          <a:ea typeface="+mn-ea"/>
          <a:cs typeface="+mn-cs"/>
        </a:defRPr>
      </a:lvl2pPr>
      <a:lvl3pPr marL="3358983" indent="-671796" algn="l" defTabSz="2687186" rtl="0" eaLnBrk="1" latinLnBrk="0" hangingPunct="1">
        <a:spcBef>
          <a:spcPct val="20000"/>
        </a:spcBef>
        <a:buFont typeface="Arial" pitchFamily="34" charset="0"/>
        <a:buChar char="•"/>
        <a:defRPr sz="7028" kern="1200">
          <a:solidFill>
            <a:schemeClr val="tx1"/>
          </a:solidFill>
          <a:latin typeface="+mn-lt"/>
          <a:ea typeface="+mn-ea"/>
          <a:cs typeface="+mn-cs"/>
        </a:defRPr>
      </a:lvl3pPr>
      <a:lvl4pPr marL="4702576" indent="-671796" algn="l" defTabSz="2687186" rtl="0" eaLnBrk="1" latinLnBrk="0" hangingPunct="1">
        <a:spcBef>
          <a:spcPct val="20000"/>
        </a:spcBef>
        <a:buFont typeface="Arial" pitchFamily="34" charset="0"/>
        <a:buChar char="–"/>
        <a:defRPr sz="5886" kern="1200">
          <a:solidFill>
            <a:schemeClr val="tx1"/>
          </a:solidFill>
          <a:latin typeface="+mn-lt"/>
          <a:ea typeface="+mn-ea"/>
          <a:cs typeface="+mn-cs"/>
        </a:defRPr>
      </a:lvl4pPr>
      <a:lvl5pPr marL="6046170" indent="-671796" algn="l" defTabSz="2687186" rtl="0" eaLnBrk="1" latinLnBrk="0" hangingPunct="1">
        <a:spcBef>
          <a:spcPct val="20000"/>
        </a:spcBef>
        <a:buFont typeface="Arial" pitchFamily="34" charset="0"/>
        <a:buChar char="»"/>
        <a:defRPr sz="5886" kern="1200">
          <a:solidFill>
            <a:schemeClr val="tx1"/>
          </a:solidFill>
          <a:latin typeface="+mn-lt"/>
          <a:ea typeface="+mn-ea"/>
          <a:cs typeface="+mn-cs"/>
        </a:defRPr>
      </a:lvl5pPr>
      <a:lvl6pPr marL="7389763" indent="-671796" algn="l" defTabSz="2687186" rtl="0" eaLnBrk="1" latinLnBrk="0" hangingPunct="1">
        <a:spcBef>
          <a:spcPct val="20000"/>
        </a:spcBef>
        <a:buFont typeface="Arial" pitchFamily="34" charset="0"/>
        <a:buChar char="•"/>
        <a:defRPr sz="5886" kern="1200">
          <a:solidFill>
            <a:schemeClr val="tx1"/>
          </a:solidFill>
          <a:latin typeface="+mn-lt"/>
          <a:ea typeface="+mn-ea"/>
          <a:cs typeface="+mn-cs"/>
        </a:defRPr>
      </a:lvl6pPr>
      <a:lvl7pPr marL="8733356" indent="-671796" algn="l" defTabSz="2687186" rtl="0" eaLnBrk="1" latinLnBrk="0" hangingPunct="1">
        <a:spcBef>
          <a:spcPct val="20000"/>
        </a:spcBef>
        <a:buFont typeface="Arial" pitchFamily="34" charset="0"/>
        <a:buChar char="•"/>
        <a:defRPr sz="5886" kern="1200">
          <a:solidFill>
            <a:schemeClr val="tx1"/>
          </a:solidFill>
          <a:latin typeface="+mn-lt"/>
          <a:ea typeface="+mn-ea"/>
          <a:cs typeface="+mn-cs"/>
        </a:defRPr>
      </a:lvl7pPr>
      <a:lvl8pPr marL="10076949" indent="-671796" algn="l" defTabSz="2687186" rtl="0" eaLnBrk="1" latinLnBrk="0" hangingPunct="1">
        <a:spcBef>
          <a:spcPct val="20000"/>
        </a:spcBef>
        <a:buFont typeface="Arial" pitchFamily="34" charset="0"/>
        <a:buChar char="•"/>
        <a:defRPr sz="5886" kern="1200">
          <a:solidFill>
            <a:schemeClr val="tx1"/>
          </a:solidFill>
          <a:latin typeface="+mn-lt"/>
          <a:ea typeface="+mn-ea"/>
          <a:cs typeface="+mn-cs"/>
        </a:defRPr>
      </a:lvl8pPr>
      <a:lvl9pPr marL="11420542" indent="-671796" algn="l" defTabSz="2687186" rtl="0" eaLnBrk="1" latinLnBrk="0" hangingPunct="1">
        <a:spcBef>
          <a:spcPct val="20000"/>
        </a:spcBef>
        <a:buFont typeface="Arial" pitchFamily="34" charset="0"/>
        <a:buChar char="•"/>
        <a:defRPr sz="58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87186" rtl="0" eaLnBrk="1" latinLnBrk="0" hangingPunct="1">
        <a:defRPr sz="5314" kern="1200">
          <a:solidFill>
            <a:schemeClr val="tx1"/>
          </a:solidFill>
          <a:latin typeface="+mn-lt"/>
          <a:ea typeface="+mn-ea"/>
          <a:cs typeface="+mn-cs"/>
        </a:defRPr>
      </a:lvl1pPr>
      <a:lvl2pPr marL="1343593" algn="l" defTabSz="2687186" rtl="0" eaLnBrk="1" latinLnBrk="0" hangingPunct="1">
        <a:defRPr sz="5314" kern="1200">
          <a:solidFill>
            <a:schemeClr val="tx1"/>
          </a:solidFill>
          <a:latin typeface="+mn-lt"/>
          <a:ea typeface="+mn-ea"/>
          <a:cs typeface="+mn-cs"/>
        </a:defRPr>
      </a:lvl2pPr>
      <a:lvl3pPr marL="2687186" algn="l" defTabSz="2687186" rtl="0" eaLnBrk="1" latinLnBrk="0" hangingPunct="1">
        <a:defRPr sz="5314" kern="1200">
          <a:solidFill>
            <a:schemeClr val="tx1"/>
          </a:solidFill>
          <a:latin typeface="+mn-lt"/>
          <a:ea typeface="+mn-ea"/>
          <a:cs typeface="+mn-cs"/>
        </a:defRPr>
      </a:lvl3pPr>
      <a:lvl4pPr marL="4030780" algn="l" defTabSz="2687186" rtl="0" eaLnBrk="1" latinLnBrk="0" hangingPunct="1">
        <a:defRPr sz="5314" kern="1200">
          <a:solidFill>
            <a:schemeClr val="tx1"/>
          </a:solidFill>
          <a:latin typeface="+mn-lt"/>
          <a:ea typeface="+mn-ea"/>
          <a:cs typeface="+mn-cs"/>
        </a:defRPr>
      </a:lvl4pPr>
      <a:lvl5pPr marL="5374373" algn="l" defTabSz="2687186" rtl="0" eaLnBrk="1" latinLnBrk="0" hangingPunct="1">
        <a:defRPr sz="5314" kern="1200">
          <a:solidFill>
            <a:schemeClr val="tx1"/>
          </a:solidFill>
          <a:latin typeface="+mn-lt"/>
          <a:ea typeface="+mn-ea"/>
          <a:cs typeface="+mn-cs"/>
        </a:defRPr>
      </a:lvl5pPr>
      <a:lvl6pPr marL="6717967" algn="l" defTabSz="2687186" rtl="0" eaLnBrk="1" latinLnBrk="0" hangingPunct="1">
        <a:defRPr sz="5314" kern="1200">
          <a:solidFill>
            <a:schemeClr val="tx1"/>
          </a:solidFill>
          <a:latin typeface="+mn-lt"/>
          <a:ea typeface="+mn-ea"/>
          <a:cs typeface="+mn-cs"/>
        </a:defRPr>
      </a:lvl6pPr>
      <a:lvl7pPr marL="8061560" algn="l" defTabSz="2687186" rtl="0" eaLnBrk="1" latinLnBrk="0" hangingPunct="1">
        <a:defRPr sz="5314" kern="1200">
          <a:solidFill>
            <a:schemeClr val="tx1"/>
          </a:solidFill>
          <a:latin typeface="+mn-lt"/>
          <a:ea typeface="+mn-ea"/>
          <a:cs typeface="+mn-cs"/>
        </a:defRPr>
      </a:lvl7pPr>
      <a:lvl8pPr marL="9405152" algn="l" defTabSz="2687186" rtl="0" eaLnBrk="1" latinLnBrk="0" hangingPunct="1">
        <a:defRPr sz="5314" kern="1200">
          <a:solidFill>
            <a:schemeClr val="tx1"/>
          </a:solidFill>
          <a:latin typeface="+mn-lt"/>
          <a:ea typeface="+mn-ea"/>
          <a:cs typeface="+mn-cs"/>
        </a:defRPr>
      </a:lvl8pPr>
      <a:lvl9pPr marL="10748745" algn="l" defTabSz="2687186" rtl="0" eaLnBrk="1" latinLnBrk="0" hangingPunct="1">
        <a:defRPr sz="53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66139" y="216094"/>
            <a:ext cx="24675943" cy="3393551"/>
          </a:xfrm>
          <a:prstGeom prst="rect">
            <a:avLst/>
          </a:prstGeom>
          <a:gradFill flip="none" rotWithShape="1">
            <a:gsLst>
              <a:gs pos="0">
                <a:srgbClr val="990033">
                  <a:shade val="30000"/>
                  <a:satMod val="115000"/>
                </a:srgbClr>
              </a:gs>
              <a:gs pos="50000">
                <a:srgbClr val="990033">
                  <a:shade val="67500"/>
                  <a:satMod val="115000"/>
                </a:srgbClr>
              </a:gs>
              <a:gs pos="100000">
                <a:srgbClr val="99003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72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70875" y="3763670"/>
            <a:ext cx="10633056" cy="962301"/>
            <a:chOff x="849085" y="8458201"/>
            <a:chExt cx="9713222" cy="1452851"/>
          </a:xfrm>
        </p:grpSpPr>
        <p:sp>
          <p:nvSpPr>
            <p:cNvPr id="24" name="Rectangle 119"/>
            <p:cNvSpPr>
              <a:spLocks noChangeArrowheads="1"/>
            </p:cNvSpPr>
            <p:nvPr/>
          </p:nvSpPr>
          <p:spPr bwMode="auto">
            <a:xfrm>
              <a:off x="849085" y="8458201"/>
              <a:ext cx="9689478" cy="1452851"/>
            </a:xfrm>
            <a:prstGeom prst="rect">
              <a:avLst/>
            </a:prstGeom>
            <a:gradFill flip="none" rotWithShape="1">
              <a:gsLst>
                <a:gs pos="0">
                  <a:srgbClr val="990033">
                    <a:shade val="30000"/>
                    <a:satMod val="115000"/>
                  </a:srgbClr>
                </a:gs>
                <a:gs pos="50000">
                  <a:srgbClr val="990033">
                    <a:shade val="67500"/>
                    <a:satMod val="115000"/>
                  </a:srgbClr>
                </a:gs>
                <a:gs pos="100000">
                  <a:srgbClr val="990033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wrap="none" anchor="ctr"/>
            <a:lstStyle/>
            <a:p>
              <a:endParaRPr lang="en-US" sz="274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 Box 120"/>
            <p:cNvSpPr txBox="1">
              <a:spLocks noChangeArrowheads="1"/>
            </p:cNvSpPr>
            <p:nvPr/>
          </p:nvSpPr>
          <p:spPr bwMode="auto">
            <a:xfrm>
              <a:off x="895793" y="8510188"/>
              <a:ext cx="9666514" cy="1161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  <p:txBody>
            <a:bodyPr wrap="square">
              <a:spAutoFit/>
            </a:bodyPr>
            <a:lstStyle/>
            <a:p>
              <a:pPr algn="ctr" defTabSz="2686957"/>
              <a:r>
                <a:rPr lang="en-US" sz="4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Purpose</a:t>
              </a:r>
            </a:p>
          </p:txBody>
        </p:sp>
      </p:grpSp>
      <p:sp>
        <p:nvSpPr>
          <p:cNvPr id="55" name="Rectangle 54"/>
          <p:cNvSpPr/>
          <p:nvPr/>
        </p:nvSpPr>
        <p:spPr>
          <a:xfrm>
            <a:off x="4495800" y="493098"/>
            <a:ext cx="24104600" cy="2841171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875" y="4961587"/>
            <a:ext cx="10607062" cy="4606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Clr>
                <a:srgbClr val="990033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4000" baseline="30000" dirty="0"/>
              <a:t>Current AAO Practice Patterns recommend that all patients with diabetes undergo annual screening for diabetic retinopathy (DR). </a:t>
            </a:r>
          </a:p>
          <a:p>
            <a:pPr marL="857250" indent="-857250">
              <a:buClr>
                <a:srgbClr val="990033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4000" baseline="30000" dirty="0"/>
              <a:t>Previous screenings at Temple university reveal only a 15% prevalence of DR.</a:t>
            </a:r>
            <a:endParaRPr lang="en-US" sz="4000" baseline="30000" dirty="0">
              <a:highlight>
                <a:srgbClr val="FFFF00"/>
              </a:highlight>
            </a:endParaRPr>
          </a:p>
          <a:p>
            <a:pPr marL="857250" indent="-857250">
              <a:buClr>
                <a:srgbClr val="990033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4000" baseline="30000" dirty="0"/>
              <a:t>Performing a comprehensive eye exam for patients without DR increases healthcare costs, reduces appointment availability and wastes time for patients and providers.</a:t>
            </a:r>
          </a:p>
          <a:p>
            <a:pPr marL="857250" indent="-857250">
              <a:buClr>
                <a:srgbClr val="990033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4000" baseline="30000" dirty="0"/>
              <a:t>We present a DR screening tool based on biometric parameters (Table 1) available to any primary care physician to identify patients at low risk of DR who can safely have less frequent eye exams.</a:t>
            </a:r>
          </a:p>
          <a:p>
            <a:pPr marL="857250" indent="-857250">
              <a:buClr>
                <a:srgbClr val="990033"/>
              </a:buClr>
              <a:buSzPct val="150000"/>
              <a:buFont typeface="Arial" panose="020B0604020202020204" pitchFamily="34" charset="0"/>
              <a:buChar char="•"/>
            </a:pPr>
            <a:endParaRPr lang="en-US" sz="4000" baseline="30000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76" y="1275270"/>
            <a:ext cx="3703493" cy="122385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30061" y="855211"/>
            <a:ext cx="3721763" cy="21864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95800" y="425261"/>
            <a:ext cx="24104600" cy="29238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Developing a Screening Tool to Predict Diabetic Retinopathy</a:t>
            </a:r>
          </a:p>
          <a:p>
            <a:pPr algn="ctr"/>
            <a:endParaRPr lang="en-US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Philippe Ortiz BA, Thomas Dunn BS, Shyla McMurtry BS, Ely </a:t>
            </a:r>
            <a:r>
              <a:rPr lang="en-US" sz="4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Manstein</a:t>
            </a:r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BS, Martin </a:t>
            </a:r>
            <a:r>
              <a:rPr lang="en-US" sz="4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Porebski</a:t>
            </a:r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BS, Michael Stelmach BS, </a:t>
            </a:r>
            <a:r>
              <a:rPr lang="en-US" sz="4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Xiaoning</a:t>
            </a:r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Lu MS, </a:t>
            </a:r>
            <a:r>
              <a:rPr lang="en-US" sz="4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Daohai</a:t>
            </a:r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Yu PhD, Jeffrey </a:t>
            </a:r>
            <a:r>
              <a:rPr lang="en-US" sz="4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Henderer</a:t>
            </a:r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MD, Yi Zhang MD, PhD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8D7D13F-5E6A-9445-8F9B-7D3D7CE0A1FE}"/>
              </a:ext>
            </a:extLst>
          </p:cNvPr>
          <p:cNvGrpSpPr/>
          <p:nvPr/>
        </p:nvGrpSpPr>
        <p:grpSpPr>
          <a:xfrm>
            <a:off x="22435341" y="11720060"/>
            <a:ext cx="10301201" cy="978094"/>
            <a:chOff x="849085" y="8458201"/>
            <a:chExt cx="9689478" cy="1452851"/>
          </a:xfrm>
        </p:grpSpPr>
        <p:sp>
          <p:nvSpPr>
            <p:cNvPr id="85" name="Rectangle 119">
              <a:extLst>
                <a:ext uri="{FF2B5EF4-FFF2-40B4-BE49-F238E27FC236}">
                  <a16:creationId xmlns:a16="http://schemas.microsoft.com/office/drawing/2014/main" id="{2130C61C-0A97-4C4E-97F0-0933728A7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085" y="8458201"/>
              <a:ext cx="9689478" cy="1452851"/>
            </a:xfrm>
            <a:prstGeom prst="rect">
              <a:avLst/>
            </a:prstGeom>
            <a:gradFill flip="none" rotWithShape="1">
              <a:gsLst>
                <a:gs pos="0">
                  <a:srgbClr val="990033">
                    <a:shade val="30000"/>
                    <a:satMod val="115000"/>
                  </a:srgbClr>
                </a:gs>
                <a:gs pos="50000">
                  <a:srgbClr val="990033">
                    <a:shade val="67500"/>
                    <a:satMod val="115000"/>
                  </a:srgbClr>
                </a:gs>
                <a:gs pos="100000">
                  <a:srgbClr val="990033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wrap="none" anchor="ctr"/>
            <a:lstStyle/>
            <a:p>
              <a:endParaRPr lang="en-US" sz="274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Text Box 120">
              <a:extLst>
                <a:ext uri="{FF2B5EF4-FFF2-40B4-BE49-F238E27FC236}">
                  <a16:creationId xmlns:a16="http://schemas.microsoft.com/office/drawing/2014/main" id="{687B6399-ED2C-CB48-9758-7E7C0D63E7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050" y="8470585"/>
              <a:ext cx="9666513" cy="1142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  <p:txBody>
            <a:bodyPr wrap="square">
              <a:spAutoFit/>
            </a:bodyPr>
            <a:lstStyle/>
            <a:p>
              <a:pPr algn="ctr" defTabSz="2686957"/>
              <a:r>
                <a:rPr lang="en-US" sz="4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Conclusions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7857D4A-35D9-834B-AA59-35FCC7D314C7}"/>
              </a:ext>
            </a:extLst>
          </p:cNvPr>
          <p:cNvGrpSpPr/>
          <p:nvPr/>
        </p:nvGrpSpPr>
        <p:grpSpPr>
          <a:xfrm>
            <a:off x="11192031" y="3724542"/>
            <a:ext cx="10624158" cy="978094"/>
            <a:chOff x="849085" y="8458201"/>
            <a:chExt cx="9689478" cy="1452851"/>
          </a:xfrm>
        </p:grpSpPr>
        <p:sp>
          <p:nvSpPr>
            <p:cNvPr id="89" name="Rectangle 119">
              <a:extLst>
                <a:ext uri="{FF2B5EF4-FFF2-40B4-BE49-F238E27FC236}">
                  <a16:creationId xmlns:a16="http://schemas.microsoft.com/office/drawing/2014/main" id="{47A7E38E-EED2-D141-9FC1-557B51F78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085" y="8458201"/>
              <a:ext cx="9689478" cy="1452851"/>
            </a:xfrm>
            <a:prstGeom prst="rect">
              <a:avLst/>
            </a:prstGeom>
            <a:gradFill flip="none" rotWithShape="1">
              <a:gsLst>
                <a:gs pos="0">
                  <a:srgbClr val="990033">
                    <a:shade val="30000"/>
                    <a:satMod val="115000"/>
                  </a:srgbClr>
                </a:gs>
                <a:gs pos="50000">
                  <a:srgbClr val="990033">
                    <a:shade val="67500"/>
                    <a:satMod val="115000"/>
                  </a:srgbClr>
                </a:gs>
                <a:gs pos="100000">
                  <a:srgbClr val="990033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wrap="none" anchor="ctr"/>
            <a:lstStyle/>
            <a:p>
              <a:endParaRPr lang="en-US" sz="274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 Box 120">
              <a:extLst>
                <a:ext uri="{FF2B5EF4-FFF2-40B4-BE49-F238E27FC236}">
                  <a16:creationId xmlns:a16="http://schemas.microsoft.com/office/drawing/2014/main" id="{97027C54-0FAA-2145-BF05-316AF48A7B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050" y="8470585"/>
              <a:ext cx="9666513" cy="1142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  <p:txBody>
            <a:bodyPr wrap="square">
              <a:spAutoFit/>
            </a:bodyPr>
            <a:lstStyle/>
            <a:p>
              <a:pPr algn="ctr" defTabSz="2686957"/>
              <a:r>
                <a:rPr lang="en-US" sz="4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Results</a:t>
              </a: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08BCBE55-F742-DB44-B352-A0E8FD049D7D}"/>
              </a:ext>
            </a:extLst>
          </p:cNvPr>
          <p:cNvSpPr txBox="1"/>
          <p:nvPr/>
        </p:nvSpPr>
        <p:spPr>
          <a:xfrm>
            <a:off x="22338173" y="12883556"/>
            <a:ext cx="1051995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Clr>
                <a:srgbClr val="990033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800" dirty="0"/>
              <a:t>Any diabetic patient with the biometric parameters in Table 1 available can be screened by calculating a “probability score” from both equations above. </a:t>
            </a:r>
          </a:p>
          <a:p>
            <a:pPr marL="857250" indent="-857250">
              <a:buClr>
                <a:srgbClr val="990033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800" dirty="0"/>
              <a:t>A model created from these specific parameters has not been described previously. </a:t>
            </a:r>
          </a:p>
          <a:p>
            <a:pPr marL="857250" indent="-857250">
              <a:buClr>
                <a:srgbClr val="990033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800" dirty="0"/>
              <a:t>Our best model demonstrated moderate sensitivity and high specificity to identify DR using a cutoff probability score of 0.375.  </a:t>
            </a:r>
          </a:p>
          <a:p>
            <a:pPr marL="857250" indent="-857250">
              <a:buClr>
                <a:srgbClr val="990033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800" dirty="0"/>
              <a:t>Any patient with a score lower than 0.375 is less likely to have DR and can safely defer exam. </a:t>
            </a:r>
          </a:p>
          <a:p>
            <a:pPr marL="857250" indent="-857250">
              <a:buClr>
                <a:srgbClr val="990033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800" dirty="0"/>
              <a:t>A next step will be to use this model, created with readily available biometric data, to predict DR in a new patient cohort. </a:t>
            </a:r>
          </a:p>
          <a:p>
            <a:pPr marL="857250" indent="-857250">
              <a:buClr>
                <a:srgbClr val="990033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800" dirty="0"/>
              <a:t>If successful, we hope this model can be employed in the primary care setting to better identify patients more likely to have DR and reduce the number of unnecessary eye exams.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2853F8F-16A0-FC44-B17E-E278FD920CF4}"/>
              </a:ext>
            </a:extLst>
          </p:cNvPr>
          <p:cNvSpPr txBox="1"/>
          <p:nvPr/>
        </p:nvSpPr>
        <p:spPr>
          <a:xfrm>
            <a:off x="22459756" y="19553341"/>
            <a:ext cx="10607062" cy="32685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REFERENCES:</a:t>
            </a:r>
          </a:p>
          <a:p>
            <a:pPr marL="342900" indent="-342900">
              <a:buAutoNum type="arabicPeriod"/>
            </a:pPr>
            <a:r>
              <a:rPr lang="en-US" sz="1600" dirty="0" err="1"/>
              <a:t>Flaxel</a:t>
            </a:r>
            <a:r>
              <a:rPr lang="en-US" sz="1600" dirty="0"/>
              <a:t> CJ, Adelman RA, Bailey ST, Fawzi A, Lim JI, </a:t>
            </a:r>
            <a:r>
              <a:rPr lang="en-US" sz="1600" dirty="0" err="1"/>
              <a:t>Vemulakonda</a:t>
            </a:r>
            <a:r>
              <a:rPr lang="en-US" sz="1600" dirty="0"/>
              <a:t> GA, Ying GS. Diabetic Retinopathy Preferred Practice Pattern®. Ophthalmology. 2020 Jan;127(1):P85-P90. </a:t>
            </a:r>
          </a:p>
          <a:p>
            <a:pPr marL="342900" indent="-342900">
              <a:buAutoNum type="arabicPeriod"/>
            </a:pPr>
            <a:r>
              <a:rPr lang="en-US" sz="1600" dirty="0"/>
              <a:t>2. Lund SH, </a:t>
            </a:r>
            <a:r>
              <a:rPr lang="en-US" sz="1600" dirty="0" err="1"/>
              <a:t>Aspelund</a:t>
            </a:r>
            <a:r>
              <a:rPr lang="en-US" sz="1600" dirty="0"/>
              <a:t> T, Kirby P, Russell G, </a:t>
            </a:r>
            <a:r>
              <a:rPr lang="en-US" sz="1600" dirty="0" err="1"/>
              <a:t>Einarsson</a:t>
            </a:r>
            <a:r>
              <a:rPr lang="en-US" sz="1600" dirty="0"/>
              <a:t> S, </a:t>
            </a:r>
            <a:r>
              <a:rPr lang="en-US" sz="1600" dirty="0" err="1"/>
              <a:t>Palsson</a:t>
            </a:r>
            <a:r>
              <a:rPr lang="en-US" sz="1600" dirty="0"/>
              <a:t> O, </a:t>
            </a:r>
            <a:r>
              <a:rPr lang="en-US" sz="1600" dirty="0" err="1"/>
              <a:t>Stefánsson</a:t>
            </a:r>
            <a:r>
              <a:rPr lang="en-US" sz="1600" dirty="0"/>
              <a:t> E. </a:t>
            </a:r>
            <a:r>
              <a:rPr lang="en-US" sz="1600" dirty="0" err="1"/>
              <a:t>Individualised</a:t>
            </a:r>
            <a:r>
              <a:rPr lang="en-US" sz="1600" dirty="0"/>
              <a:t> risk assessment for diabetic retinopathy and </a:t>
            </a:r>
            <a:r>
              <a:rPr lang="en-US" sz="1600" dirty="0" err="1"/>
              <a:t>optimisation</a:t>
            </a:r>
            <a:r>
              <a:rPr lang="en-US" sz="1600" dirty="0"/>
              <a:t> of screening intervals: a scientific approach to reducing healthcare costs. Br J </a:t>
            </a:r>
            <a:r>
              <a:rPr lang="en-US" sz="1600" dirty="0" err="1"/>
              <a:t>Ophthalmol</a:t>
            </a:r>
            <a:r>
              <a:rPr lang="en-US" sz="1600" dirty="0"/>
              <a:t>. 2016 May;100(5):683-7.</a:t>
            </a:r>
          </a:p>
          <a:p>
            <a:pPr marL="342900" indent="-342900">
              <a:buAutoNum type="arabicPeriod"/>
            </a:pPr>
            <a:r>
              <a:rPr lang="en-US" sz="1600" dirty="0"/>
              <a:t>Benjamin JE, Sun J, Cohen D, Matz J, Barbera A, </a:t>
            </a:r>
            <a:r>
              <a:rPr lang="en-US" sz="1600" dirty="0" err="1"/>
              <a:t>Henderer</a:t>
            </a:r>
            <a:r>
              <a:rPr lang="en-US" sz="1600" dirty="0"/>
              <a:t> J, Cheng L, </a:t>
            </a:r>
            <a:r>
              <a:rPr lang="en-US" sz="1600" dirty="0" err="1"/>
              <a:t>Grachevskaya</a:t>
            </a:r>
            <a:r>
              <a:rPr lang="en-US" sz="1600" dirty="0"/>
              <a:t> J, Shah R, Zhang Y. A 15 month experience with a primary care-based telemedicine screening program for diabetic retinopathy. BMC </a:t>
            </a:r>
            <a:r>
              <a:rPr lang="en-US" sz="1600" dirty="0" err="1"/>
              <a:t>Ophthalmol</a:t>
            </a:r>
            <a:r>
              <a:rPr lang="en-US" sz="1600" dirty="0"/>
              <a:t>. 2021 Feb 4;21(1):70.</a:t>
            </a:r>
            <a:br>
              <a:rPr lang="en-US" sz="1600" dirty="0"/>
            </a:br>
            <a:endParaRPr lang="en-US" sz="1600" dirty="0"/>
          </a:p>
          <a:p>
            <a:br>
              <a:rPr lang="en-US" sz="1600" dirty="0"/>
            </a:br>
            <a:endParaRPr lang="en-US" sz="1600" dirty="0"/>
          </a:p>
          <a:p>
            <a:endParaRPr lang="en-US" sz="1600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C63CA0E-EE4A-4F4D-8637-7CF97DAEE39A}"/>
              </a:ext>
            </a:extLst>
          </p:cNvPr>
          <p:cNvSpPr txBox="1"/>
          <p:nvPr/>
        </p:nvSpPr>
        <p:spPr>
          <a:xfrm>
            <a:off x="28600400" y="19177593"/>
            <a:ext cx="1060706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rgbClr val="990033"/>
              </a:buClr>
              <a:buSzPct val="150000"/>
            </a:pPr>
            <a:r>
              <a:rPr lang="en-US" sz="2000" dirty="0"/>
              <a:t>There was no funding for this project.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858" y="10550564"/>
            <a:ext cx="1071654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Clr>
                <a:srgbClr val="990033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800" dirty="0"/>
              <a:t>1937 patients with DM underwent DR screenings from 2016-2020. </a:t>
            </a:r>
          </a:p>
          <a:p>
            <a:pPr marL="857250" indent="-857250">
              <a:buClr>
                <a:srgbClr val="990033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800" dirty="0"/>
              <a:t>A retrospective chart review recorded 29 biometric variables based on clinical suspicion of predicting DR</a:t>
            </a:r>
          </a:p>
          <a:p>
            <a:pPr marL="857250" indent="-857250">
              <a:buClr>
                <a:srgbClr val="990033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800" dirty="0"/>
              <a:t>896 patients with unreadable fundus photos or missing variables were eliminated.</a:t>
            </a:r>
          </a:p>
          <a:p>
            <a:pPr marL="857250" indent="-857250">
              <a:buClr>
                <a:srgbClr val="990033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800" dirty="0"/>
              <a:t>Univariate and multivariate analysis identified predictive variables in the remaining 1031 patients.</a:t>
            </a:r>
          </a:p>
          <a:p>
            <a:pPr marL="857250" indent="-857250">
              <a:buClr>
                <a:srgbClr val="990033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800" dirty="0"/>
              <a:t>Logistic regression with maximum likelihood estimates were used to create a series of models that resulted in a score representing likelihood an individual patient has DR on exam. </a:t>
            </a:r>
          </a:p>
          <a:p>
            <a:pPr marL="857250" indent="-857250">
              <a:buClr>
                <a:srgbClr val="990033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800" dirty="0"/>
              <a:t>Models were plotted on receiver operating characteristic (ROC) curves to determine model accuracy and to identify a threshold value that optimizes the accuracy of DR screening exam. 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92FE20E-C0D1-4C49-88EB-8855864DEA84}"/>
              </a:ext>
            </a:extLst>
          </p:cNvPr>
          <p:cNvGrpSpPr/>
          <p:nvPr/>
        </p:nvGrpSpPr>
        <p:grpSpPr>
          <a:xfrm>
            <a:off x="155414" y="9312886"/>
            <a:ext cx="10561132" cy="978094"/>
            <a:chOff x="849085" y="8458201"/>
            <a:chExt cx="9689478" cy="1452851"/>
          </a:xfrm>
        </p:grpSpPr>
        <p:sp>
          <p:nvSpPr>
            <p:cNvPr id="68" name="Rectangle 119">
              <a:extLst>
                <a:ext uri="{FF2B5EF4-FFF2-40B4-BE49-F238E27FC236}">
                  <a16:creationId xmlns:a16="http://schemas.microsoft.com/office/drawing/2014/main" id="{1E1AAB1F-626F-3847-912A-4BDE32359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085" y="8458201"/>
              <a:ext cx="9689478" cy="1452851"/>
            </a:xfrm>
            <a:prstGeom prst="rect">
              <a:avLst/>
            </a:prstGeom>
            <a:gradFill flip="none" rotWithShape="1">
              <a:gsLst>
                <a:gs pos="0">
                  <a:srgbClr val="990033">
                    <a:shade val="30000"/>
                    <a:satMod val="115000"/>
                  </a:srgbClr>
                </a:gs>
                <a:gs pos="50000">
                  <a:srgbClr val="990033">
                    <a:shade val="67500"/>
                    <a:satMod val="115000"/>
                  </a:srgbClr>
                </a:gs>
                <a:gs pos="100000">
                  <a:srgbClr val="990033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wrap="none" anchor="ctr"/>
            <a:lstStyle/>
            <a:p>
              <a:endParaRPr lang="en-US" sz="274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ext Box 120">
              <a:extLst>
                <a:ext uri="{FF2B5EF4-FFF2-40B4-BE49-F238E27FC236}">
                  <a16:creationId xmlns:a16="http://schemas.microsoft.com/office/drawing/2014/main" id="{7F4ED268-59CF-8E40-87F4-551BF7009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050" y="8470585"/>
              <a:ext cx="9666513" cy="1142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  <p:txBody>
            <a:bodyPr wrap="square">
              <a:spAutoFit/>
            </a:bodyPr>
            <a:lstStyle/>
            <a:p>
              <a:pPr algn="ctr" defTabSz="2686957"/>
              <a:r>
                <a:rPr lang="en-US" sz="4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Methods</a:t>
              </a: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23003199" y="19008310"/>
            <a:ext cx="105333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9E3E286-F673-D04B-890A-91F809C5D781}"/>
              </a:ext>
            </a:extLst>
          </p:cNvPr>
          <p:cNvSpPr txBox="1"/>
          <p:nvPr/>
        </p:nvSpPr>
        <p:spPr>
          <a:xfrm>
            <a:off x="192275" y="17818738"/>
            <a:ext cx="107165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Clr>
                <a:srgbClr val="990033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800" dirty="0"/>
              <a:t>Of 1031 patients, 217 (21%) were found to have DR in at least one eye.</a:t>
            </a:r>
          </a:p>
          <a:p>
            <a:pPr marL="857250" indent="-857250">
              <a:buClr>
                <a:srgbClr val="990033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800" dirty="0"/>
              <a:t>8 models were created using the biometric variables and plotted on ROC curves (Figure 1).</a:t>
            </a:r>
          </a:p>
          <a:p>
            <a:pPr marL="857250" indent="-857250">
              <a:buClr>
                <a:srgbClr val="990033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800" dirty="0"/>
              <a:t>Area under the curve (AUC) of the leading model was 0.74.</a:t>
            </a:r>
          </a:p>
          <a:p>
            <a:pPr marL="857250" indent="-857250">
              <a:buClr>
                <a:srgbClr val="990033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800" dirty="0"/>
              <a:t>Closest to (0,1) Criteria determined the optimal cutoff value of 0.375 with sensitivity and specificity of 48.8% and 82.1% respectively and accuracy of 0.76.</a:t>
            </a:r>
          </a:p>
        </p:txBody>
      </p:sp>
      <p:pic>
        <p:nvPicPr>
          <p:cNvPr id="44" name="Picture 43" descr="Chart, line chart&#10;&#10;Description automatically generated">
            <a:extLst>
              <a:ext uri="{FF2B5EF4-FFF2-40B4-BE49-F238E27FC236}">
                <a16:creationId xmlns:a16="http://schemas.microsoft.com/office/drawing/2014/main" id="{7470450C-1CDD-7749-BA69-6D87CA962F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938" y="13493405"/>
            <a:ext cx="11853523" cy="79775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218199-7EDC-B641-9606-40D2AE170E3F}"/>
              </a:ext>
            </a:extLst>
          </p:cNvPr>
          <p:cNvSpPr txBox="1"/>
          <p:nvPr/>
        </p:nvSpPr>
        <p:spPr>
          <a:xfrm>
            <a:off x="10312874" y="21090640"/>
            <a:ext cx="12726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Figure 1: ROC Curves for Models Predictive of DR with arrow showing leading model</a:t>
            </a:r>
          </a:p>
          <a:p>
            <a:pPr algn="ctr"/>
            <a:endParaRPr lang="en-US" sz="24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23868D2-1C80-8C4F-A3C6-97894FB43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853719"/>
              </p:ext>
            </p:extLst>
          </p:nvPr>
        </p:nvGraphicFramePr>
        <p:xfrm>
          <a:off x="12077623" y="4843306"/>
          <a:ext cx="9080658" cy="775576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614313">
                  <a:extLst>
                    <a:ext uri="{9D8B030D-6E8A-4147-A177-3AD203B41FA5}">
                      <a16:colId xmlns:a16="http://schemas.microsoft.com/office/drawing/2014/main" val="4067322546"/>
                    </a:ext>
                  </a:extLst>
                </a:gridCol>
                <a:gridCol w="2397376">
                  <a:extLst>
                    <a:ext uri="{9D8B030D-6E8A-4147-A177-3AD203B41FA5}">
                      <a16:colId xmlns:a16="http://schemas.microsoft.com/office/drawing/2014/main" val="1896122749"/>
                    </a:ext>
                  </a:extLst>
                </a:gridCol>
                <a:gridCol w="2068969">
                  <a:extLst>
                    <a:ext uri="{9D8B030D-6E8A-4147-A177-3AD203B41FA5}">
                      <a16:colId xmlns:a16="http://schemas.microsoft.com/office/drawing/2014/main" val="4057461926"/>
                    </a:ext>
                  </a:extLst>
                </a:gridCol>
              </a:tblGrid>
              <a:tr h="6384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Biometric Parameter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Value (β)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Estimate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6914801"/>
                  </a:ext>
                </a:extLst>
              </a:tr>
              <a:tr h="4317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Intercept</a:t>
                      </a:r>
                      <a:endParaRPr lang="en-US" sz="2400" i="1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-3.6374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3444883"/>
                  </a:ext>
                </a:extLst>
              </a:tr>
              <a:tr h="4382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Time with Diabetes</a:t>
                      </a:r>
                      <a:endParaRPr lang="en-US" sz="2400" i="1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5-10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-0.0778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4231137"/>
                  </a:ext>
                </a:extLst>
              </a:tr>
              <a:tr h="4382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Time with Diabetes</a:t>
                      </a:r>
                      <a:endParaRPr lang="en-US" sz="2400" i="1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&gt;10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0.7300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4096370"/>
                  </a:ext>
                </a:extLst>
              </a:tr>
              <a:tr h="4382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HbA1c Group</a:t>
                      </a:r>
                      <a:endParaRPr lang="en-US" sz="2400" i="1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5.7-6.4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-0.7459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5863103"/>
                  </a:ext>
                </a:extLst>
              </a:tr>
              <a:tr h="4382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HbA1c Group</a:t>
                      </a:r>
                      <a:endParaRPr lang="en-US" sz="2400" i="1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6.5-10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0.1810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2678627"/>
                  </a:ext>
                </a:extLst>
              </a:tr>
              <a:tr h="4382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HbA1c Group</a:t>
                      </a:r>
                      <a:endParaRPr lang="en-US" sz="2400" i="1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&gt;10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0.7753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1496323"/>
                  </a:ext>
                </a:extLst>
              </a:tr>
              <a:tr h="8764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Systolic Blood Pressure</a:t>
                      </a:r>
                      <a:endParaRPr lang="en-US" sz="2400" i="1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0.0122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476374"/>
                  </a:ext>
                </a:extLst>
              </a:tr>
              <a:tr h="4317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Blood Urea Nitrogen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0.0326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862983"/>
                  </a:ext>
                </a:extLst>
              </a:tr>
              <a:tr h="4382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Med Type</a:t>
                      </a:r>
                      <a:endParaRPr lang="en-US" sz="2400" i="1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Insulin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0.6036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6922667"/>
                  </a:ext>
                </a:extLst>
              </a:tr>
              <a:tr h="4382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Med Type</a:t>
                      </a:r>
                      <a:endParaRPr lang="en-US" sz="2400" i="1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Oral Meds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-0.3240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9477794"/>
                  </a:ext>
                </a:extLst>
              </a:tr>
              <a:tr h="8764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Med Type</a:t>
                      </a:r>
                      <a:endParaRPr lang="en-US" sz="2400" i="1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Oral+insulin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0.1918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0768906"/>
                  </a:ext>
                </a:extLst>
              </a:tr>
              <a:tr h="4382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Age Group</a:t>
                      </a:r>
                      <a:endParaRPr lang="en-US" sz="2400" i="1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50-60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-0.0905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7248496"/>
                  </a:ext>
                </a:extLst>
              </a:tr>
              <a:tr h="4382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Age Group</a:t>
                      </a:r>
                      <a:endParaRPr lang="en-US" sz="2400" i="1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&gt;60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-0.2712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7384086"/>
                  </a:ext>
                </a:extLst>
              </a:tr>
            </a:tbl>
          </a:graphicData>
        </a:graphic>
      </p:graphicFrame>
      <p:grpSp>
        <p:nvGrpSpPr>
          <p:cNvPr id="51" name="Group 50">
            <a:extLst>
              <a:ext uri="{FF2B5EF4-FFF2-40B4-BE49-F238E27FC236}">
                <a16:creationId xmlns:a16="http://schemas.microsoft.com/office/drawing/2014/main" id="{AD6946A8-B0A0-5346-8EED-CC676ECE01EB}"/>
              </a:ext>
            </a:extLst>
          </p:cNvPr>
          <p:cNvGrpSpPr/>
          <p:nvPr/>
        </p:nvGrpSpPr>
        <p:grpSpPr>
          <a:xfrm>
            <a:off x="92388" y="16542537"/>
            <a:ext cx="10624158" cy="978094"/>
            <a:chOff x="849085" y="8458201"/>
            <a:chExt cx="9689478" cy="1452851"/>
          </a:xfrm>
        </p:grpSpPr>
        <p:sp>
          <p:nvSpPr>
            <p:cNvPr id="53" name="Rectangle 119">
              <a:extLst>
                <a:ext uri="{FF2B5EF4-FFF2-40B4-BE49-F238E27FC236}">
                  <a16:creationId xmlns:a16="http://schemas.microsoft.com/office/drawing/2014/main" id="{5492EB88-54C6-F44B-9A7F-C67CAADCF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085" y="8458201"/>
              <a:ext cx="9689478" cy="1452851"/>
            </a:xfrm>
            <a:prstGeom prst="rect">
              <a:avLst/>
            </a:prstGeom>
            <a:gradFill flip="none" rotWithShape="1">
              <a:gsLst>
                <a:gs pos="0">
                  <a:srgbClr val="990033">
                    <a:shade val="30000"/>
                    <a:satMod val="115000"/>
                  </a:srgbClr>
                </a:gs>
                <a:gs pos="50000">
                  <a:srgbClr val="990033">
                    <a:shade val="67500"/>
                    <a:satMod val="115000"/>
                  </a:srgbClr>
                </a:gs>
                <a:gs pos="100000">
                  <a:srgbClr val="990033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wrap="none" anchor="ctr"/>
            <a:lstStyle/>
            <a:p>
              <a:endParaRPr lang="en-US" sz="274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 Box 120">
              <a:extLst>
                <a:ext uri="{FF2B5EF4-FFF2-40B4-BE49-F238E27FC236}">
                  <a16:creationId xmlns:a16="http://schemas.microsoft.com/office/drawing/2014/main" id="{92777872-5880-A64F-9B3B-A381A4F827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050" y="8470585"/>
              <a:ext cx="9666513" cy="1142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  <p:txBody>
            <a:bodyPr wrap="square">
              <a:spAutoFit/>
            </a:bodyPr>
            <a:lstStyle/>
            <a:p>
              <a:pPr algn="ctr" defTabSz="2686957"/>
              <a:r>
                <a:rPr lang="en-US" sz="4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Results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08F9B1A-0AAA-DA4E-A190-03DB49C58742}"/>
              </a:ext>
            </a:extLst>
          </p:cNvPr>
          <p:cNvSpPr txBox="1"/>
          <p:nvPr/>
        </p:nvSpPr>
        <p:spPr>
          <a:xfrm>
            <a:off x="10940596" y="12714749"/>
            <a:ext cx="11215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Table 1: Biometric Parameters and Analysis of Maximum Likelihood Estimates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491786-D5FD-9949-8548-AAF11254A8BE}"/>
              </a:ext>
            </a:extLst>
          </p:cNvPr>
          <p:cNvSpPr txBox="1"/>
          <p:nvPr/>
        </p:nvSpPr>
        <p:spPr>
          <a:xfrm>
            <a:off x="23007367" y="5231488"/>
            <a:ext cx="9380344" cy="1641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3200" b="1" dirty="0">
              <a:solidFill>
                <a:schemeClr val="accent1"/>
              </a:solidFill>
            </a:endParaRPr>
          </a:p>
          <a:p>
            <a:pPr algn="ctr"/>
            <a:r>
              <a:rPr lang="en-US" sz="3200" b="1" dirty="0">
                <a:solidFill>
                  <a:schemeClr val="accent1"/>
                </a:solidFill>
              </a:rPr>
              <a:t>Odds</a:t>
            </a:r>
            <a:r>
              <a:rPr lang="en-US" sz="3200" dirty="0">
                <a:solidFill>
                  <a:schemeClr val="accent1"/>
                </a:solidFill>
              </a:rPr>
              <a:t>= Intercept + β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  <a:r>
              <a:rPr lang="en-US" sz="3200" dirty="0">
                <a:solidFill>
                  <a:schemeClr val="accent1"/>
                </a:solidFill>
              </a:rPr>
              <a:t>*Estimate</a:t>
            </a:r>
            <a:r>
              <a:rPr lang="en-US" sz="3200" baseline="-25000" dirty="0">
                <a:solidFill>
                  <a:schemeClr val="accent1"/>
                </a:solidFill>
              </a:rPr>
              <a:t>1</a:t>
            </a:r>
            <a:r>
              <a:rPr lang="en-US" sz="3200" dirty="0">
                <a:solidFill>
                  <a:schemeClr val="accent1"/>
                </a:solidFill>
              </a:rPr>
              <a:t>…+ β</a:t>
            </a:r>
            <a:r>
              <a:rPr lang="en-US" sz="3200" baseline="-25000" dirty="0">
                <a:solidFill>
                  <a:schemeClr val="accent1"/>
                </a:solidFill>
              </a:rPr>
              <a:t>N</a:t>
            </a:r>
            <a:r>
              <a:rPr lang="en-US" sz="3200" dirty="0">
                <a:solidFill>
                  <a:schemeClr val="accent1"/>
                </a:solidFill>
              </a:rPr>
              <a:t>*</a:t>
            </a:r>
            <a:r>
              <a:rPr lang="en-US" sz="3200" dirty="0" err="1">
                <a:solidFill>
                  <a:schemeClr val="accent1"/>
                </a:solidFill>
              </a:rPr>
              <a:t>Estimate</a:t>
            </a:r>
            <a:r>
              <a:rPr lang="en-US" sz="3200" baseline="-25000" dirty="0" err="1">
                <a:solidFill>
                  <a:schemeClr val="accent1"/>
                </a:solidFill>
              </a:rPr>
              <a:t>N</a:t>
            </a:r>
            <a:endParaRPr lang="en-US" sz="3200" baseline="-25000" dirty="0">
              <a:solidFill>
                <a:schemeClr val="accent1"/>
              </a:solidFill>
            </a:endParaRPr>
          </a:p>
          <a:p>
            <a:pPr algn="ctr"/>
            <a:endParaRPr lang="en-US" sz="3200" baseline="-25000" dirty="0">
              <a:solidFill>
                <a:schemeClr val="accent1"/>
              </a:solidFill>
            </a:endParaRPr>
          </a:p>
          <a:p>
            <a:pPr algn="ctr"/>
            <a:endParaRPr lang="en-US" sz="3200" baseline="-250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7E06FDF-56DE-6049-A684-850F827298C5}"/>
                  </a:ext>
                </a:extLst>
              </p:cNvPr>
              <p:cNvSpPr txBox="1"/>
              <p:nvPr/>
            </p:nvSpPr>
            <p:spPr>
              <a:xfrm>
                <a:off x="23497589" y="8144191"/>
                <a:ext cx="7875713" cy="253466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en-US" sz="4400" dirty="0">
                  <a:solidFill>
                    <a:schemeClr val="accent1"/>
                  </a:solidFill>
                </a:endParaRPr>
              </a:p>
              <a:p>
                <a:pPr algn="ctr"/>
                <a:r>
                  <a:rPr lang="en-US" sz="4400" dirty="0">
                    <a:solidFill>
                      <a:schemeClr val="accent1"/>
                    </a:solidFill>
                  </a:rPr>
                  <a:t>Probability of DR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𝑶𝒅𝒅𝒔</m:t>
                            </m:r>
                          </m:sup>
                        </m:sSup>
                      </m:num>
                      <m:den>
                        <m:r>
                          <a:rPr lang="en-US" sz="4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4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𝑶𝒅𝒅𝒔</m:t>
                            </m:r>
                          </m:sup>
                        </m:sSup>
                      </m:den>
                    </m:f>
                  </m:oMath>
                </a14:m>
                <a:endParaRPr lang="en-US" sz="4400" dirty="0">
                  <a:solidFill>
                    <a:schemeClr val="accent1"/>
                  </a:solidFill>
                </a:endParaRPr>
              </a:p>
              <a:p>
                <a:pPr algn="ctr"/>
                <a:endParaRPr lang="en-US" sz="4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7E06FDF-56DE-6049-A684-850F82729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7589" y="8144191"/>
                <a:ext cx="7875713" cy="25346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27BA95CE-748E-7048-80BE-E64E0ABAD224}"/>
              </a:ext>
            </a:extLst>
          </p:cNvPr>
          <p:cNvSpPr txBox="1"/>
          <p:nvPr/>
        </p:nvSpPr>
        <p:spPr>
          <a:xfrm>
            <a:off x="23003199" y="7017973"/>
            <a:ext cx="9380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Equation 1: Calculation of odds from Maximum Likelihood Estimates in Table 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6470F4-74EB-464B-B13B-2E7EAE2DF5FC}"/>
              </a:ext>
            </a:extLst>
          </p:cNvPr>
          <p:cNvSpPr txBox="1"/>
          <p:nvPr/>
        </p:nvSpPr>
        <p:spPr>
          <a:xfrm>
            <a:off x="23003199" y="10874417"/>
            <a:ext cx="9380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Equation 2: Calculation of Probability of DR from Equation 1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4C430A0-765F-084C-B29F-5FC453EE8C0E}"/>
              </a:ext>
            </a:extLst>
          </p:cNvPr>
          <p:cNvCxnSpPr/>
          <p:nvPr/>
        </p:nvCxnSpPr>
        <p:spPr>
          <a:xfrm>
            <a:off x="12964886" y="15414171"/>
            <a:ext cx="1110343" cy="555172"/>
          </a:xfrm>
          <a:prstGeom prst="straightConnector1">
            <a:avLst/>
          </a:prstGeom>
          <a:ln w="952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5D882A4-4C16-CE45-8114-C3F4520A78BD}"/>
              </a:ext>
            </a:extLst>
          </p:cNvPr>
          <p:cNvGrpSpPr/>
          <p:nvPr/>
        </p:nvGrpSpPr>
        <p:grpSpPr>
          <a:xfrm>
            <a:off x="22123367" y="3749758"/>
            <a:ext cx="10624158" cy="978094"/>
            <a:chOff x="849085" y="8458201"/>
            <a:chExt cx="9689478" cy="1452851"/>
          </a:xfrm>
        </p:grpSpPr>
        <p:sp>
          <p:nvSpPr>
            <p:cNvPr id="61" name="Rectangle 119">
              <a:extLst>
                <a:ext uri="{FF2B5EF4-FFF2-40B4-BE49-F238E27FC236}">
                  <a16:creationId xmlns:a16="http://schemas.microsoft.com/office/drawing/2014/main" id="{B4A5F9E6-899B-D241-A098-B5F8EDC2D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085" y="8458201"/>
              <a:ext cx="9689478" cy="1452851"/>
            </a:xfrm>
            <a:prstGeom prst="rect">
              <a:avLst/>
            </a:prstGeom>
            <a:gradFill flip="none" rotWithShape="1">
              <a:gsLst>
                <a:gs pos="0">
                  <a:srgbClr val="990033">
                    <a:shade val="30000"/>
                    <a:satMod val="115000"/>
                  </a:srgbClr>
                </a:gs>
                <a:gs pos="50000">
                  <a:srgbClr val="990033">
                    <a:shade val="67500"/>
                    <a:satMod val="115000"/>
                  </a:srgbClr>
                </a:gs>
                <a:gs pos="100000">
                  <a:srgbClr val="990033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wrap="none" anchor="ctr"/>
            <a:lstStyle/>
            <a:p>
              <a:endParaRPr lang="en-US" sz="274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 Box 120">
              <a:extLst>
                <a:ext uri="{FF2B5EF4-FFF2-40B4-BE49-F238E27FC236}">
                  <a16:creationId xmlns:a16="http://schemas.microsoft.com/office/drawing/2014/main" id="{2F2F0CB8-E67B-3044-9EB1-C33D4559AE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050" y="8470585"/>
              <a:ext cx="9666513" cy="1142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  <p:txBody>
            <a:bodyPr wrap="square">
              <a:spAutoFit/>
            </a:bodyPr>
            <a:lstStyle/>
            <a:p>
              <a:pPr algn="ctr" defTabSz="2686957"/>
              <a:r>
                <a:rPr lang="en-US" sz="4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Results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37438</TotalTime>
  <Words>772</Words>
  <Application>Microsoft Office PowerPoint</Application>
  <PresentationFormat>Custom</PresentationFormat>
  <Paragraphs>86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Cambria Math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jescorci</dc:creator>
  <cp:lastModifiedBy>Richard Paul</cp:lastModifiedBy>
  <cp:revision>197</cp:revision>
  <dcterms:created xsi:type="dcterms:W3CDTF">2009-07-08T12:32:21Z</dcterms:created>
  <dcterms:modified xsi:type="dcterms:W3CDTF">2022-06-13T15:12:18Z</dcterms:modified>
</cp:coreProperties>
</file>